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7" r:id="rId6"/>
    <p:sldId id="269" r:id="rId7"/>
    <p:sldId id="260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7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6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0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00EEB-8338-48D7-8EE8-EE0082EF76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746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18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7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575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Cybersecurity in Business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The Evolving Threat of Malware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CA340-3989-4B51-81AB-A9DEDC89C4E0}"/>
              </a:ext>
            </a:extLst>
          </p:cNvPr>
          <p:cNvSpPr txBox="1"/>
          <p:nvPr/>
        </p:nvSpPr>
        <p:spPr>
          <a:xfrm>
            <a:off x="9708354" y="5902005"/>
            <a:ext cx="214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by Konrad Wiley</a:t>
            </a:r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Current Anti-Malware Trends</a:t>
            </a:r>
            <a:endParaRPr lang="ru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ED7E-8953-4B96-A160-7EED6CFD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29921" cy="4195481"/>
          </a:xfrm>
        </p:spPr>
        <p:txBody>
          <a:bodyPr/>
          <a:lstStyle/>
          <a:p>
            <a:r>
              <a:rPr lang="en-US" dirty="0"/>
              <a:t>Neural Networks</a:t>
            </a:r>
          </a:p>
          <a:p>
            <a:pPr lvl="1"/>
            <a:r>
              <a:rPr lang="en-US" dirty="0"/>
              <a:t>Able to recognize potentially malicious </a:t>
            </a:r>
            <a:r>
              <a:rPr lang="en-US" i="1" dirty="0"/>
              <a:t>behavior</a:t>
            </a:r>
            <a:r>
              <a:rPr lang="en-US" dirty="0"/>
              <a:t> rather than signatures</a:t>
            </a:r>
          </a:p>
          <a:p>
            <a:pPr lvl="1"/>
            <a:r>
              <a:rPr lang="en-US" dirty="0"/>
              <a:t>Allows detection of unknown threats (“Zero-day” threats)</a:t>
            </a:r>
          </a:p>
          <a:p>
            <a:r>
              <a:rPr lang="en-US" dirty="0"/>
              <a:t>Microsoft Anti-Malware Scan Interface (AMSI)</a:t>
            </a:r>
          </a:p>
          <a:p>
            <a:pPr lvl="1"/>
            <a:r>
              <a:rPr lang="en-US" dirty="0"/>
              <a:t>Direct integration of protection against </a:t>
            </a:r>
            <a:r>
              <a:rPr lang="en-US" dirty="0" err="1"/>
              <a:t>fileless</a:t>
            </a:r>
            <a:r>
              <a:rPr lang="en-US" dirty="0"/>
              <a:t> threats to OS</a:t>
            </a:r>
          </a:p>
          <a:p>
            <a:pPr lvl="1"/>
            <a:r>
              <a:rPr lang="en-US" dirty="0"/>
              <a:t>Gives antivirus systems execution-time access to scripted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A4E23-CE8A-4292-8DE4-82F90736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62" y="4817219"/>
            <a:ext cx="3886341" cy="1765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217C0-4389-4526-AE42-C23382B58D70}"/>
              </a:ext>
            </a:extLst>
          </p:cNvPr>
          <p:cNvSpPr txBox="1"/>
          <p:nvPr/>
        </p:nvSpPr>
        <p:spPr>
          <a:xfrm>
            <a:off x="6230257" y="6336792"/>
            <a:ext cx="1859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TechRepublic.com</a:t>
            </a:r>
          </a:p>
        </p:txBody>
      </p:sp>
    </p:spTree>
    <p:extLst>
      <p:ext uri="{BB962C8B-B14F-4D97-AF65-F5344CB8AC3E}">
        <p14:creationId xmlns:p14="http://schemas.microsoft.com/office/powerpoint/2010/main" val="92741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Current Anti-Malware Trends</a:t>
            </a:r>
            <a:endParaRPr lang="ru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ED7E-8953-4B96-A160-7EED6CFD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Cybersecurity Insurance</a:t>
            </a:r>
          </a:p>
          <a:p>
            <a:pPr lvl="1"/>
            <a:r>
              <a:rPr lang="en-US" dirty="0"/>
              <a:t>Protecting a business from all cyber threats is impossible</a:t>
            </a:r>
          </a:p>
          <a:p>
            <a:pPr lvl="1"/>
            <a:r>
              <a:rPr lang="en-US" dirty="0"/>
              <a:t>Operational stability is critical to successful businesses</a:t>
            </a:r>
          </a:p>
          <a:p>
            <a:pPr lvl="1"/>
            <a:r>
              <a:rPr lang="en-US" dirty="0"/>
              <a:t>Insurance policies now exist to help businesses face cyber threats</a:t>
            </a:r>
          </a:p>
          <a:p>
            <a:pPr lvl="2"/>
            <a:r>
              <a:rPr lang="en-US" dirty="0"/>
              <a:t>Audits performed to ensure best practices are implemented</a:t>
            </a:r>
          </a:p>
          <a:p>
            <a:pPr lvl="2"/>
            <a:r>
              <a:rPr lang="en-US" dirty="0"/>
              <a:t>Threat vectors analyzed and factored into policy costs</a:t>
            </a:r>
          </a:p>
          <a:p>
            <a:pPr lvl="2"/>
            <a:r>
              <a:rPr lang="en-US" dirty="0"/>
              <a:t>Ransomware demands often covered</a:t>
            </a:r>
          </a:p>
        </p:txBody>
      </p:sp>
    </p:spTree>
    <p:extLst>
      <p:ext uri="{BB962C8B-B14F-4D97-AF65-F5344CB8AC3E}">
        <p14:creationId xmlns:p14="http://schemas.microsoft.com/office/powerpoint/2010/main" val="207536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Current Anti-Malware Trends</a:t>
            </a:r>
            <a:endParaRPr lang="ru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ED7E-8953-4B96-A160-7EED6CFD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Cybersecurity Insurance and Ransomware</a:t>
            </a:r>
          </a:p>
          <a:p>
            <a:pPr lvl="1"/>
            <a:r>
              <a:rPr lang="en-US" dirty="0"/>
              <a:t>Paying demands is often cheapest solution</a:t>
            </a:r>
          </a:p>
          <a:p>
            <a:pPr lvl="2"/>
            <a:r>
              <a:rPr lang="en-US" dirty="0"/>
              <a:t>Atlanta, GA refused $51K ransom and have spent &gt; $8.5M recovering</a:t>
            </a:r>
          </a:p>
          <a:p>
            <a:pPr lvl="1"/>
            <a:r>
              <a:rPr lang="en-US" dirty="0"/>
              <a:t>Paying ransomware demands leads to increased attacks and demands</a:t>
            </a:r>
          </a:p>
          <a:p>
            <a:pPr lvl="1"/>
            <a:r>
              <a:rPr lang="en-US" dirty="0"/>
              <a:t>Many “Data Recovery” firms are fronts for ransom payments, as encryption is often unbreakable</a:t>
            </a:r>
          </a:p>
          <a:p>
            <a:pPr lvl="2"/>
            <a:r>
              <a:rPr lang="en-US" dirty="0"/>
              <a:t>Politically complex, and highly unethical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7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Malware is bad.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Source: Wikipedia.com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559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Malware is bad.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Source: Wikipedia.com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Research Topics: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B7A7-3A8D-4239-9709-875F299EC98E}"/>
              </a:ext>
            </a:extLst>
          </p:cNvPr>
          <p:cNvSpPr txBox="1"/>
          <p:nvPr/>
        </p:nvSpPr>
        <p:spPr>
          <a:xfrm>
            <a:off x="8203274" y="5068037"/>
            <a:ext cx="188865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Source: Malwarebytes Labs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36F56-495A-4441-B7B0-7753DA861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4" y="2021747"/>
            <a:ext cx="5254677" cy="1854679"/>
          </a:xfrm>
        </p:spPr>
        <p:txBody>
          <a:bodyPr/>
          <a:lstStyle/>
          <a:p>
            <a:r>
              <a:rPr lang="en-US" dirty="0"/>
              <a:t>How malware affects businesses</a:t>
            </a:r>
          </a:p>
          <a:p>
            <a:r>
              <a:rPr lang="en-US" dirty="0"/>
              <a:t>How businesses can be protected</a:t>
            </a:r>
          </a:p>
          <a:p>
            <a:r>
              <a:rPr lang="en-US" dirty="0"/>
              <a:t>Current malware trends</a:t>
            </a:r>
          </a:p>
          <a:p>
            <a:r>
              <a:rPr lang="en-US" dirty="0"/>
              <a:t>Current antimalware trends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B8E74-2FC5-4513-ABCA-EC7D70419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720" y="1143000"/>
            <a:ext cx="5611022" cy="37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How Malware Affects Businesses</a:t>
            </a:r>
            <a:endParaRPr lang="ru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ED7E-8953-4B96-A160-7EED6CFD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Theft</a:t>
            </a:r>
          </a:p>
          <a:p>
            <a:r>
              <a:rPr lang="en-US" dirty="0"/>
              <a:t>Financial Theft</a:t>
            </a:r>
          </a:p>
          <a:p>
            <a:r>
              <a:rPr lang="en-US" dirty="0"/>
              <a:t>Property Damage</a:t>
            </a:r>
          </a:p>
          <a:p>
            <a:r>
              <a:rPr lang="en-US" dirty="0"/>
              <a:t>Loss of Public Trust</a:t>
            </a:r>
          </a:p>
          <a:p>
            <a:r>
              <a:rPr lang="en-US" dirty="0"/>
              <a:t>Government Fines/Lawsuits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How Businesses Can Be Protected</a:t>
            </a:r>
            <a:endParaRPr lang="ru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ED7E-8953-4B96-A160-7EED6CFD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 Best Practices</a:t>
            </a:r>
          </a:p>
          <a:p>
            <a:pPr lvl="1"/>
            <a:r>
              <a:rPr lang="en-US" dirty="0"/>
              <a:t>Centrally-Managed Antivirus/Antimalware Software</a:t>
            </a:r>
          </a:p>
          <a:p>
            <a:pPr lvl="1"/>
            <a:r>
              <a:rPr lang="en-US" dirty="0"/>
              <a:t>Firewall Rules</a:t>
            </a:r>
          </a:p>
          <a:p>
            <a:pPr lvl="1"/>
            <a:r>
              <a:rPr lang="en-US" dirty="0"/>
              <a:t>Intrusion Prevention Systems (IPS)</a:t>
            </a:r>
          </a:p>
          <a:p>
            <a:pPr lvl="1"/>
            <a:r>
              <a:rPr lang="en-US" dirty="0"/>
              <a:t>Content Filtering/Inspection</a:t>
            </a:r>
          </a:p>
          <a:p>
            <a:pPr lvl="1"/>
            <a:r>
              <a:rPr lang="en-US" dirty="0"/>
              <a:t>Application Whitelisting</a:t>
            </a:r>
          </a:p>
        </p:txBody>
      </p:sp>
    </p:spTree>
    <p:extLst>
      <p:ext uri="{BB962C8B-B14F-4D97-AF65-F5344CB8AC3E}">
        <p14:creationId xmlns:p14="http://schemas.microsoft.com/office/powerpoint/2010/main" val="261190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Current Malware Trends</a:t>
            </a:r>
            <a:endParaRPr lang="ru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ED7E-8953-4B96-A160-7EED6CFD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475367" cy="4195481"/>
          </a:xfrm>
        </p:spPr>
        <p:txBody>
          <a:bodyPr/>
          <a:lstStyle/>
          <a:p>
            <a:r>
              <a:rPr lang="en-US" dirty="0"/>
              <a:t>Trojans Skyrocketing</a:t>
            </a:r>
          </a:p>
          <a:p>
            <a:pPr lvl="1"/>
            <a:r>
              <a:rPr lang="en-US" dirty="0"/>
              <a:t>Frequently cause additional vulnerabilities (such as…)</a:t>
            </a:r>
          </a:p>
          <a:p>
            <a:r>
              <a:rPr lang="en-US" dirty="0"/>
              <a:t>Backdoors Skyrocketing</a:t>
            </a:r>
          </a:p>
          <a:p>
            <a:pPr lvl="1"/>
            <a:r>
              <a:rPr lang="en-US" dirty="0"/>
              <a:t>Compromised systems allow hackers access</a:t>
            </a:r>
          </a:p>
          <a:p>
            <a:r>
              <a:rPr lang="en-US" dirty="0"/>
              <a:t>Spyware Skyrocketing</a:t>
            </a:r>
          </a:p>
          <a:p>
            <a:pPr lvl="1"/>
            <a:r>
              <a:rPr lang="en-US" dirty="0"/>
              <a:t>Compromised systems bleed information to hackers</a:t>
            </a:r>
          </a:p>
          <a:p>
            <a:r>
              <a:rPr lang="en-US" dirty="0"/>
              <a:t>Ransomware being used in precise, targeted attacks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0D56A-5477-44C5-AA05-B5599A40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652" y="1472807"/>
            <a:ext cx="3460299" cy="2929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581AE-0C3D-4F2F-877C-5A59075E7A40}"/>
              </a:ext>
            </a:extLst>
          </p:cNvPr>
          <p:cNvSpPr txBox="1"/>
          <p:nvPr/>
        </p:nvSpPr>
        <p:spPr>
          <a:xfrm>
            <a:off x="6847652" y="4584359"/>
            <a:ext cx="3460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Malwarebytes 2019 State of Malware Report</a:t>
            </a:r>
          </a:p>
        </p:txBody>
      </p:sp>
    </p:spTree>
    <p:extLst>
      <p:ext uri="{BB962C8B-B14F-4D97-AF65-F5344CB8AC3E}">
        <p14:creationId xmlns:p14="http://schemas.microsoft.com/office/powerpoint/2010/main" val="18596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Current Malware Trends</a:t>
            </a:r>
            <a:endParaRPr lang="ru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ED7E-8953-4B96-A160-7EED6CFD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Trojans:</a:t>
            </a:r>
          </a:p>
          <a:p>
            <a:pPr lvl="1"/>
            <a:r>
              <a:rPr lang="en-US" dirty="0"/>
              <a:t>Spike in Trojans largely due to the release of “</a:t>
            </a:r>
            <a:r>
              <a:rPr lang="en-US" dirty="0" err="1"/>
              <a:t>EternalBlue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Published in 2017 by the Shadow Brokers</a:t>
            </a:r>
          </a:p>
          <a:p>
            <a:pPr lvl="2"/>
            <a:r>
              <a:rPr lang="en-US" dirty="0"/>
              <a:t>Originally discovered by the NSA, only disclosed after theft by hackers</a:t>
            </a:r>
          </a:p>
          <a:p>
            <a:pPr lvl="2"/>
            <a:r>
              <a:rPr lang="en-US" dirty="0"/>
              <a:t>Exploits vulnerability inherent in Microsoft Windows implementation of the Server Message Block (SMB)</a:t>
            </a:r>
          </a:p>
          <a:p>
            <a:pPr lvl="2"/>
            <a:r>
              <a:rPr lang="en-US" dirty="0"/>
              <a:t>Patches to Windows have addressed vulnerability, but many devices still unpatched</a:t>
            </a:r>
          </a:p>
          <a:p>
            <a:pPr lvl="2"/>
            <a:r>
              <a:rPr lang="en-US" dirty="0" err="1"/>
              <a:t>Fileless</a:t>
            </a:r>
            <a:r>
              <a:rPr lang="en-US" dirty="0"/>
              <a:t> attack, extremely hard to detect</a:t>
            </a:r>
          </a:p>
        </p:txBody>
      </p:sp>
    </p:spTree>
    <p:extLst>
      <p:ext uri="{BB962C8B-B14F-4D97-AF65-F5344CB8AC3E}">
        <p14:creationId xmlns:p14="http://schemas.microsoft.com/office/powerpoint/2010/main" val="142414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Current Malware Trends</a:t>
            </a:r>
            <a:endParaRPr lang="ru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ED7E-8953-4B96-A160-7EED6CFD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Ransomware</a:t>
            </a:r>
          </a:p>
          <a:p>
            <a:pPr lvl="1"/>
            <a:r>
              <a:rPr lang="en-US" dirty="0"/>
              <a:t>Attacks began in earnest in 2017, but slowed in the general public</a:t>
            </a:r>
          </a:p>
          <a:p>
            <a:pPr lvl="1"/>
            <a:r>
              <a:rPr lang="en-US" dirty="0"/>
              <a:t>Tactics have evolved to coordinated and deliberate attacks on known targets</a:t>
            </a:r>
          </a:p>
          <a:p>
            <a:pPr lvl="2"/>
            <a:r>
              <a:rPr lang="en-US" dirty="0" err="1"/>
              <a:t>SamSam</a:t>
            </a:r>
            <a:r>
              <a:rPr lang="en-US" dirty="0"/>
              <a:t> virus will not even operate without a secret command being given by the author</a:t>
            </a:r>
          </a:p>
          <a:p>
            <a:pPr lvl="1"/>
            <a:r>
              <a:rPr lang="en-US" dirty="0"/>
              <a:t>Result is </a:t>
            </a:r>
            <a:r>
              <a:rPr lang="en-US" dirty="0" err="1"/>
              <a:t>weakpoints</a:t>
            </a:r>
            <a:r>
              <a:rPr lang="en-US" dirty="0"/>
              <a:t> in network security being discovered and exploited by determined hackers</a:t>
            </a:r>
          </a:p>
          <a:p>
            <a:pPr lvl="1"/>
            <a:r>
              <a:rPr lang="en-US" dirty="0"/>
              <a:t>Ransom demands have become astronomical ($5.3M USD is current highest disclosed)</a:t>
            </a:r>
          </a:p>
        </p:txBody>
      </p:sp>
    </p:spTree>
    <p:extLst>
      <p:ext uri="{BB962C8B-B14F-4D97-AF65-F5344CB8AC3E}">
        <p14:creationId xmlns:p14="http://schemas.microsoft.com/office/powerpoint/2010/main" val="1159910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Current Malware Trends</a:t>
            </a:r>
            <a:endParaRPr lang="ru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2ED7E-8953-4B96-A160-7EED6CFD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700159" cy="3156645"/>
          </a:xfrm>
        </p:spPr>
        <p:txBody>
          <a:bodyPr/>
          <a:lstStyle/>
          <a:p>
            <a:r>
              <a:rPr lang="en-US" dirty="0" err="1"/>
              <a:t>Fileless</a:t>
            </a:r>
            <a:r>
              <a:rPr lang="en-US" dirty="0"/>
              <a:t> Attacks:</a:t>
            </a:r>
          </a:p>
          <a:p>
            <a:pPr lvl="1"/>
            <a:r>
              <a:rPr lang="en-US" dirty="0"/>
              <a:t>Utilize trusted scripting interfaces on host</a:t>
            </a:r>
          </a:p>
          <a:p>
            <a:pPr lvl="1"/>
            <a:r>
              <a:rPr lang="en-US" dirty="0"/>
              <a:t>Load malicious code directly to memory</a:t>
            </a:r>
          </a:p>
          <a:p>
            <a:pPr lvl="1"/>
            <a:r>
              <a:rPr lang="en-US" dirty="0"/>
              <a:t>No downloaded file for AV to scan</a:t>
            </a:r>
          </a:p>
          <a:p>
            <a:pPr lvl="1"/>
            <a:r>
              <a:rPr lang="en-US" dirty="0"/>
              <a:t>Updates to malware can be published by author</a:t>
            </a:r>
          </a:p>
          <a:p>
            <a:pPr lvl="1"/>
            <a:r>
              <a:rPr lang="en-US" dirty="0"/>
              <a:t>Must be caught during execution, since they don’t exist any other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3DC6-E385-4C07-8F5A-06625F85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896" y="1548902"/>
            <a:ext cx="4564802" cy="2720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D6082-D841-4100-AB88-5837714827D3}"/>
              </a:ext>
            </a:extLst>
          </p:cNvPr>
          <p:cNvSpPr txBox="1"/>
          <p:nvPr/>
        </p:nvSpPr>
        <p:spPr>
          <a:xfrm>
            <a:off x="9729731" y="4269056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CyberReason.com</a:t>
            </a:r>
          </a:p>
        </p:txBody>
      </p:sp>
    </p:spTree>
    <p:extLst>
      <p:ext uri="{BB962C8B-B14F-4D97-AF65-F5344CB8AC3E}">
        <p14:creationId xmlns:p14="http://schemas.microsoft.com/office/powerpoint/2010/main" val="234470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C54328-0E3E-40FC-9B9C-E60E585EE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333AA69-F09C-4769-984A-89F3144473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AFC1D2-5B3D-4F0D-B2A2-5006A0EB9B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Ion design</Template>
  <TotalTime>0</TotalTime>
  <Words>508</Words>
  <Application>Microsoft Office PowerPoint</Application>
  <PresentationFormat>Widescreen</PresentationFormat>
  <Paragraphs>94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Cybersecurity in Business</vt:lpstr>
      <vt:lpstr>Malware is bad.</vt:lpstr>
      <vt:lpstr>Research Topics:</vt:lpstr>
      <vt:lpstr>How Malware Affects Businesses</vt:lpstr>
      <vt:lpstr>How Businesses Can Be Protected</vt:lpstr>
      <vt:lpstr>Current Malware Trends</vt:lpstr>
      <vt:lpstr>Current Malware Trends</vt:lpstr>
      <vt:lpstr>Current Malware Trends</vt:lpstr>
      <vt:lpstr>Current Malware Trends</vt:lpstr>
      <vt:lpstr>Current Anti-Malware Trends</vt:lpstr>
      <vt:lpstr>Current Anti-Malware Trends</vt:lpstr>
      <vt:lpstr>Current Anti-Malware Trends</vt:lpstr>
      <vt:lpstr>Malware is bad.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2019-11-25T02:32:52Z</dcterms:created>
  <dcterms:modified xsi:type="dcterms:W3CDTF">2019-11-25T04:33:35Z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